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3030202020304" pitchFamily="34" charset="0"/>
      <p:regular r:id="rId18"/>
    </p:embeddedFont>
    <p:embeddedFont>
      <p:font typeface="Georgia" panose="02040502050405020303" pitchFamily="18"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fi Brandful" initials="KB" lastIdx="1" clrIdx="0">
    <p:extLst>
      <p:ext uri="{19B8F6BF-5375-455C-9EA6-DF929625EA0E}">
        <p15:presenceInfo xmlns:p15="http://schemas.microsoft.com/office/powerpoint/2012/main" userId="6a66b2f7a29049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AFF"/>
    <a:srgbClr val="A100FF"/>
    <a:srgbClr val="883C84"/>
    <a:srgbClr val="461B49"/>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73146" autoAdjust="0"/>
  </p:normalViewPr>
  <p:slideViewPr>
    <p:cSldViewPr>
      <p:cViewPr varScale="1">
        <p:scale>
          <a:sx n="81" d="100"/>
          <a:sy n="81" d="100"/>
        </p:scale>
        <p:origin x="232" y="3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ay%20B\Desktop\GetAnalysed\Forage_Accenture\Reactions.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y%20B\Desktop\GetAnalysed\Forage_Accenture\Reactions.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ay%20B\Desktop\GetAnalysed\Forage_Accenture\Reactions.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ay%20B\Desktop\GetAnalysed\Forage_Accenture\Reactions.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ay%20B\Desktop\GetAnalysed\Forage_Accenture\Reactions.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Jay%20B\Desktop\GetAnalysed\Forage_Accenture\Reactions.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r>
              <a:rPr lang="en-US" sz="2400"/>
              <a:t>Total score of top 5 Categories</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22329460513587795"/>
          <c:y val="8.4476040169192676E-2"/>
          <c:w val="0.74131309459374095"/>
          <c:h val="0.5076472033909597"/>
        </c:manualLayout>
      </c:layout>
      <c:barChart>
        <c:barDir val="col"/>
        <c:grouping val="clustered"/>
        <c:varyColors val="0"/>
        <c:ser>
          <c:idx val="0"/>
          <c:order val="0"/>
          <c:tx>
            <c:strRef>
              <c:f>Sheet1!$K$1</c:f>
              <c:strCache>
                <c:ptCount val="1"/>
                <c:pt idx="0">
                  <c:v>Total</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FF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Sheet1!$J$2:$J$6</c:f>
              <c:strCache>
                <c:ptCount val="5"/>
                <c:pt idx="0">
                  <c:v>Animals</c:v>
                </c:pt>
                <c:pt idx="1">
                  <c:v>science</c:v>
                </c:pt>
                <c:pt idx="2">
                  <c:v>healthy eating</c:v>
                </c:pt>
                <c:pt idx="3">
                  <c:v>technology</c:v>
                </c:pt>
                <c:pt idx="4">
                  <c:v>food</c:v>
                </c:pt>
              </c:strCache>
            </c:strRef>
          </c:cat>
          <c:val>
            <c:numRef>
              <c:f>Sheet1!$K$2:$K$6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9918-4809-821A-967E3E4DE290}"/>
            </c:ext>
          </c:extLst>
        </c:ser>
        <c:dLbls>
          <c:dLblPos val="inEnd"/>
          <c:showLegendKey val="0"/>
          <c:showVal val="1"/>
          <c:showCatName val="0"/>
          <c:showSerName val="0"/>
          <c:showPercent val="0"/>
          <c:showBubbleSize val="0"/>
        </c:dLbls>
        <c:gapWidth val="65"/>
        <c:axId val="1244643632"/>
        <c:axId val="1244642800"/>
      </c:barChart>
      <c:catAx>
        <c:axId val="1244643632"/>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sz="1800" dirty="0">
                    <a:solidFill>
                      <a:schemeClr val="tx1"/>
                    </a:solidFill>
                  </a:rPr>
                  <a:t>Category</a:t>
                </a:r>
              </a:p>
            </c:rich>
          </c:tx>
          <c:layout>
            <c:manualLayout>
              <c:xMode val="edge"/>
              <c:yMode val="edge"/>
              <c:x val="0.45241671309026976"/>
              <c:y val="0.79210241811292659"/>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low"/>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800" b="0" i="0" u="none" strike="noStrike" kern="1200" cap="small" normalizeH="1" baseline="0">
                <a:solidFill>
                  <a:schemeClr val="tx1"/>
                </a:solidFill>
                <a:latin typeface="+mn-lt"/>
                <a:ea typeface="+mn-ea"/>
                <a:cs typeface="+mn-cs"/>
              </a:defRPr>
            </a:pPr>
            <a:endParaRPr lang="en-US"/>
          </a:p>
        </c:txPr>
        <c:crossAx val="1244642800"/>
        <c:crosses val="autoZero"/>
        <c:auto val="0"/>
        <c:lblAlgn val="ctr"/>
        <c:lblOffset val="100"/>
        <c:tickLblSkip val="1"/>
        <c:noMultiLvlLbl val="0"/>
      </c:catAx>
      <c:valAx>
        <c:axId val="1244642800"/>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a:t>Total Score</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244643632"/>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400" b="0" i="0" u="none" strike="noStrike" kern="1200" spc="0" baseline="0">
                <a:solidFill>
                  <a:schemeClr val="dk1"/>
                </a:solidFill>
                <a:latin typeface="+mn-lt"/>
                <a:ea typeface="+mn-ea"/>
                <a:cs typeface="+mn-cs"/>
              </a:defRPr>
            </a:pPr>
            <a:r>
              <a:rPr lang="en-US" sz="2400" b="0" i="0" u="none" strike="noStrike" kern="1200" baseline="0">
                <a:solidFill>
                  <a:schemeClr val="dk1"/>
                </a:solidFill>
                <a:latin typeface="+mn-lt"/>
                <a:ea typeface="+mn-ea"/>
                <a:cs typeface="+mn-cs"/>
              </a:rPr>
              <a:t>Reaction For Most Popular Categories</a:t>
            </a:r>
          </a:p>
        </c:rich>
      </c:tx>
      <c:overlay val="0"/>
      <c:spPr>
        <a:noFill/>
        <a:ln>
          <a:noFill/>
        </a:ln>
        <a:effectLst/>
      </c:spPr>
      <c:txPr>
        <a:bodyPr rot="0" spcFirstLastPara="1" vertOverflow="ellipsis" vert="horz" wrap="square" anchor="ctr" anchorCtr="1"/>
        <a:lstStyle/>
        <a:p>
          <a:pPr>
            <a:defRPr lang="en-US" sz="2400" b="0"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9.5186783158954472E-2"/>
          <c:y val="0.10689811500835122"/>
          <c:w val="0.87753018372703417"/>
          <c:h val="0.72088764946048411"/>
        </c:manualLayout>
      </c:layout>
      <c:barChart>
        <c:barDir val="col"/>
        <c:grouping val="clustered"/>
        <c:varyColors val="0"/>
        <c:ser>
          <c:idx val="0"/>
          <c:order val="0"/>
          <c:spPr>
            <a:solidFill>
              <a:schemeClr val="accent1"/>
            </a:solidFill>
            <a:ln>
              <a:noFill/>
            </a:ln>
            <a:effectLst/>
          </c:spPr>
          <c:invertIfNegative val="0"/>
          <c:cat>
            <c:strRef>
              <c:f>Sheet2!$C$58:$C$62</c:f>
              <c:strCache>
                <c:ptCount val="5"/>
                <c:pt idx="0">
                  <c:v>Animals</c:v>
                </c:pt>
                <c:pt idx="1">
                  <c:v>food</c:v>
                </c:pt>
                <c:pt idx="2">
                  <c:v>healthy eating</c:v>
                </c:pt>
                <c:pt idx="3">
                  <c:v>science</c:v>
                </c:pt>
                <c:pt idx="4">
                  <c:v>technology</c:v>
                </c:pt>
              </c:strCache>
            </c:strRef>
          </c:cat>
          <c:val>
            <c:numRef>
              <c:f>Sheet2!$D$58:$D$62</c:f>
              <c:numCache>
                <c:formatCode>General</c:formatCode>
                <c:ptCount val="5"/>
                <c:pt idx="0">
                  <c:v>1897</c:v>
                </c:pt>
                <c:pt idx="1">
                  <c:v>1699</c:v>
                </c:pt>
                <c:pt idx="2">
                  <c:v>1717</c:v>
                </c:pt>
                <c:pt idx="3">
                  <c:v>1796</c:v>
                </c:pt>
                <c:pt idx="4">
                  <c:v>1698</c:v>
                </c:pt>
              </c:numCache>
            </c:numRef>
          </c:val>
          <c:extLst>
            <c:ext xmlns:c16="http://schemas.microsoft.com/office/drawing/2014/chart" uri="{C3380CC4-5D6E-409C-BE32-E72D297353CC}">
              <c16:uniqueId val="{00000000-0853-4619-B015-94D539A6E590}"/>
            </c:ext>
          </c:extLst>
        </c:ser>
        <c:dLbls>
          <c:showLegendKey val="0"/>
          <c:showVal val="0"/>
          <c:showCatName val="0"/>
          <c:showSerName val="0"/>
          <c:showPercent val="0"/>
          <c:showBubbleSize val="0"/>
        </c:dLbls>
        <c:gapWidth val="219"/>
        <c:overlap val="-27"/>
        <c:axId val="1251704272"/>
        <c:axId val="1251705104"/>
      </c:barChart>
      <c:catAx>
        <c:axId val="12517042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Category</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251705104"/>
        <c:crosses val="autoZero"/>
        <c:auto val="1"/>
        <c:lblAlgn val="ctr"/>
        <c:lblOffset val="100"/>
        <c:noMultiLvlLbl val="0"/>
      </c:catAx>
      <c:valAx>
        <c:axId val="125170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Number of reactions</a:t>
                </a:r>
              </a:p>
            </c:rich>
          </c:tx>
          <c:layout>
            <c:manualLayout>
              <c:xMode val="edge"/>
              <c:yMode val="edge"/>
              <c:x val="0.11816365757310639"/>
              <c:y val="0.25202958426492983"/>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517042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8"/>
    </mc:Choice>
    <mc:Fallback>
      <c:style val="8"/>
    </mc:Fallback>
  </mc:AlternateContent>
  <c:chart>
    <c:title>
      <c:layout>
        <c:manualLayout>
          <c:xMode val="edge"/>
          <c:yMode val="edge"/>
          <c:x val="0.69384611826295417"/>
          <c:y val="2.5003071243396825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Sheet1!$L$1</c:f>
              <c:strCache>
                <c:ptCount val="1"/>
                <c:pt idx="0">
                  <c:v>Category Count</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Sheet1!$J$2:$J$17</c:f>
              <c:strCache>
                <c:ptCount val="16"/>
                <c:pt idx="0">
                  <c:v>Animals</c:v>
                </c:pt>
                <c:pt idx="1">
                  <c:v>science</c:v>
                </c:pt>
                <c:pt idx="2">
                  <c:v>healthy eating</c:v>
                </c:pt>
                <c:pt idx="3">
                  <c:v>technology</c:v>
                </c:pt>
                <c:pt idx="4">
                  <c:v>food</c:v>
                </c:pt>
                <c:pt idx="5">
                  <c:v>culture</c:v>
                </c:pt>
                <c:pt idx="6">
                  <c:v>travel</c:v>
                </c:pt>
                <c:pt idx="7">
                  <c:v>cooking</c:v>
                </c:pt>
                <c:pt idx="8">
                  <c:v>soccer</c:v>
                </c:pt>
                <c:pt idx="9">
                  <c:v>education</c:v>
                </c:pt>
                <c:pt idx="10">
                  <c:v>fitness</c:v>
                </c:pt>
                <c:pt idx="11">
                  <c:v>Studying</c:v>
                </c:pt>
                <c:pt idx="12">
                  <c:v>dogs</c:v>
                </c:pt>
                <c:pt idx="13">
                  <c:v>tennis</c:v>
                </c:pt>
                <c:pt idx="14">
                  <c:v>veganism</c:v>
                </c:pt>
                <c:pt idx="15">
                  <c:v>public speaking</c:v>
                </c:pt>
              </c:strCache>
            </c:strRef>
          </c:cat>
          <c:val>
            <c:numRef>
              <c:f>Sheet1!$L$2:$L$17</c:f>
              <c:numCache>
                <c:formatCode>General</c:formatCode>
                <c:ptCount val="16"/>
                <c:pt idx="0">
                  <c:v>1897</c:v>
                </c:pt>
                <c:pt idx="1">
                  <c:v>1796</c:v>
                </c:pt>
                <c:pt idx="2">
                  <c:v>1717</c:v>
                </c:pt>
                <c:pt idx="3">
                  <c:v>1698</c:v>
                </c:pt>
                <c:pt idx="4">
                  <c:v>1699</c:v>
                </c:pt>
                <c:pt idx="5">
                  <c:v>1676</c:v>
                </c:pt>
                <c:pt idx="6">
                  <c:v>1647</c:v>
                </c:pt>
                <c:pt idx="7">
                  <c:v>1664</c:v>
                </c:pt>
                <c:pt idx="8">
                  <c:v>1457</c:v>
                </c:pt>
                <c:pt idx="9">
                  <c:v>1433</c:v>
                </c:pt>
                <c:pt idx="10">
                  <c:v>1395</c:v>
                </c:pt>
                <c:pt idx="11">
                  <c:v>1363</c:v>
                </c:pt>
                <c:pt idx="12">
                  <c:v>1338</c:v>
                </c:pt>
                <c:pt idx="13">
                  <c:v>1328</c:v>
                </c:pt>
                <c:pt idx="14">
                  <c:v>1248</c:v>
                </c:pt>
                <c:pt idx="15">
                  <c:v>1217</c:v>
                </c:pt>
              </c:numCache>
            </c:numRef>
          </c:val>
          <c:extLst>
            <c:ext xmlns:c16="http://schemas.microsoft.com/office/drawing/2014/chart" uri="{C3380CC4-5D6E-409C-BE32-E72D297353CC}">
              <c16:uniqueId val="{00000000-F7A6-4663-9EF8-08F392DBA783}"/>
            </c:ext>
          </c:extLst>
        </c:ser>
        <c:dLbls>
          <c:dLblPos val="outEnd"/>
          <c:showLegendKey val="0"/>
          <c:showVal val="1"/>
          <c:showCatName val="0"/>
          <c:showSerName val="0"/>
          <c:showPercent val="0"/>
          <c:showBubbleSize val="0"/>
        </c:dLbls>
        <c:gapWidth val="444"/>
        <c:overlap val="-90"/>
        <c:axId val="1116693792"/>
        <c:axId val="1116700448"/>
      </c:barChart>
      <c:catAx>
        <c:axId val="11166937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r>
                  <a:rPr lang="en-US" sz="1800"/>
                  <a:t>Category</a:t>
                </a:r>
              </a:p>
            </c:rich>
          </c:tx>
          <c:layout>
            <c:manualLayout>
              <c:xMode val="edge"/>
              <c:yMode val="edge"/>
              <c:x val="0.44524067176154219"/>
              <c:y val="0.8925492028942138"/>
            </c:manualLayout>
          </c:layout>
          <c:overlay val="0"/>
          <c:spPr>
            <a:noFill/>
            <a:ln>
              <a:noFill/>
            </a:ln>
            <a:effectLst/>
          </c:spPr>
          <c:txPr>
            <a:bodyPr rot="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solidFill>
                <a:latin typeface="+mn-lt"/>
                <a:ea typeface="+mn-ea"/>
                <a:cs typeface="+mn-cs"/>
              </a:defRPr>
            </a:pPr>
            <a:endParaRPr lang="en-US"/>
          </a:p>
        </c:txPr>
        <c:crossAx val="1116700448"/>
        <c:crosses val="autoZero"/>
        <c:auto val="1"/>
        <c:lblAlgn val="ctr"/>
        <c:lblOffset val="100"/>
        <c:noMultiLvlLbl val="0"/>
      </c:catAx>
      <c:valAx>
        <c:axId val="1116700448"/>
        <c:scaling>
          <c:orientation val="minMax"/>
        </c:scaling>
        <c:delete val="1"/>
        <c:axPos val="l"/>
        <c:title>
          <c:tx>
            <c:rich>
              <a:bodyPr rot="-5400000" spcFirstLastPara="1" vertOverflow="ellipsis" vert="horz" wrap="square" anchor="ctr" anchorCtr="1"/>
              <a:lstStyle/>
              <a:p>
                <a:pPr>
                  <a:defRPr sz="1800" b="0" i="0" u="none" strike="noStrike" kern="1200" cap="all" baseline="0">
                    <a:solidFill>
                      <a:schemeClr val="tx1"/>
                    </a:solidFill>
                    <a:latin typeface="+mn-lt"/>
                    <a:ea typeface="+mn-ea"/>
                    <a:cs typeface="+mn-cs"/>
                  </a:defRPr>
                </a:pPr>
                <a:r>
                  <a:rPr lang="en-US" sz="1800">
                    <a:solidFill>
                      <a:schemeClr val="tx1"/>
                    </a:solidFill>
                  </a:rPr>
                  <a:t>Category Total Count</a:t>
                </a:r>
              </a:p>
            </c:rich>
          </c:tx>
          <c:overlay val="0"/>
          <c:spPr>
            <a:noFill/>
            <a:ln>
              <a:noFill/>
            </a:ln>
            <a:effectLst/>
          </c:spPr>
          <c:txPr>
            <a:bodyPr rot="-5400000" spcFirstLastPara="1" vertOverflow="ellipsis" vert="horz" wrap="square" anchor="ctr" anchorCtr="1"/>
            <a:lstStyle/>
            <a:p>
              <a:pPr>
                <a:defRPr sz="1800" b="0"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crossAx val="1116693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Sheet2!$O$19</c:f>
              <c:strCache>
                <c:ptCount val="1"/>
                <c:pt idx="0">
                  <c:v>Count of Reaction Type</c:v>
                </c:pt>
              </c:strCache>
            </c:strRef>
          </c:tx>
          <c:explosion val="5"/>
          <c:dPt>
            <c:idx val="0"/>
            <c:bubble3D val="0"/>
            <c:explosion val="23"/>
            <c:spPr>
              <a:solidFill>
                <a:schemeClr val="tx1">
                  <a:lumMod val="65000"/>
                  <a:lumOff val="35000"/>
                </a:schemeClr>
              </a:solidFill>
              <a:ln>
                <a:solidFill>
                  <a:srgbClr val="00BA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2-C3DB-455F-ADDA-1A6EDAC5F5CE}"/>
              </c:ext>
            </c:extLst>
          </c:dPt>
          <c:dPt>
            <c:idx val="1"/>
            <c:bubble3D val="0"/>
            <c:explosion val="0"/>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4-C3DB-455F-ADDA-1A6EDAC5F5CE}"/>
              </c:ext>
            </c:extLst>
          </c:dPt>
          <c:dPt>
            <c:idx val="2"/>
            <c:bubble3D val="0"/>
            <c:explosion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3DB-455F-ADDA-1A6EDAC5F5CE}"/>
              </c:ext>
            </c:extLst>
          </c:dPt>
          <c:dPt>
            <c:idx val="3"/>
            <c:bubble3D val="0"/>
            <c:explosion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3DB-455F-ADDA-1A6EDAC5F5CE}"/>
              </c:ext>
            </c:extLst>
          </c:dPt>
          <c:dPt>
            <c:idx val="4"/>
            <c:bubble3D val="0"/>
            <c:explosion val="0"/>
            <c:spPr>
              <a:solidFill>
                <a:srgbClr val="C00000"/>
              </a:solidFill>
              <a:ln>
                <a:solidFill>
                  <a:srgbClr val="FFC000"/>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3DB-455F-ADDA-1A6EDAC5F5CE}"/>
              </c:ext>
            </c:extLst>
          </c:dPt>
          <c:dLbls>
            <c:dLbl>
              <c:idx val="3"/>
              <c:layout>
                <c:manualLayout>
                  <c:x val="2.3000302833008617E-2"/>
                  <c:y val="-5.0355775733840619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3DB-455F-ADDA-1A6EDAC5F5CE}"/>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Sheet2!$N$20:$N$24</c:f>
              <c:strCache>
                <c:ptCount val="5"/>
                <c:pt idx="0">
                  <c:v>Animals</c:v>
                </c:pt>
                <c:pt idx="1">
                  <c:v>Food</c:v>
                </c:pt>
                <c:pt idx="2">
                  <c:v>Healthy eating</c:v>
                </c:pt>
                <c:pt idx="3">
                  <c:v>Science</c:v>
                </c:pt>
                <c:pt idx="4">
                  <c:v>Technology</c:v>
                </c:pt>
              </c:strCache>
            </c:strRef>
          </c:cat>
          <c:val>
            <c:numRef>
              <c:f>Sheet2!$O$20:$O$24</c:f>
              <c:numCache>
                <c:formatCode>General</c:formatCode>
                <c:ptCount val="5"/>
                <c:pt idx="0">
                  <c:v>1897</c:v>
                </c:pt>
                <c:pt idx="1">
                  <c:v>1699</c:v>
                </c:pt>
                <c:pt idx="2">
                  <c:v>1717</c:v>
                </c:pt>
                <c:pt idx="3">
                  <c:v>1796</c:v>
                </c:pt>
                <c:pt idx="4">
                  <c:v>1698</c:v>
                </c:pt>
              </c:numCache>
            </c:numRef>
          </c:val>
          <c:extLst>
            <c:ext xmlns:c16="http://schemas.microsoft.com/office/drawing/2014/chart" uri="{C3380CC4-5D6E-409C-BE32-E72D297353CC}">
              <c16:uniqueId val="{00000000-C3DB-455F-ADDA-1A6EDAC5F5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solidFill>
            <a:srgbClr val="FF0000"/>
          </a:solid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Sheet4!$E$2</c:f>
              <c:strCache>
                <c:ptCount val="1"/>
                <c:pt idx="0">
                  <c:v>Number of Posts</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Sheet4!$D$3:$D$14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Sheet4!$E$3:$E$14</c:f>
              <c:numCache>
                <c:formatCode>General</c:formatCode>
                <c:ptCount val="12"/>
                <c:pt idx="0">
                  <c:v>2126</c:v>
                </c:pt>
                <c:pt idx="1">
                  <c:v>1914</c:v>
                </c:pt>
                <c:pt idx="2">
                  <c:v>2012</c:v>
                </c:pt>
                <c:pt idx="3">
                  <c:v>1974</c:v>
                </c:pt>
                <c:pt idx="4">
                  <c:v>2138</c:v>
                </c:pt>
                <c:pt idx="5">
                  <c:v>2021</c:v>
                </c:pt>
                <c:pt idx="6">
                  <c:v>2070</c:v>
                </c:pt>
                <c:pt idx="7">
                  <c:v>2114</c:v>
                </c:pt>
                <c:pt idx="8">
                  <c:v>2022</c:v>
                </c:pt>
                <c:pt idx="9">
                  <c:v>2056</c:v>
                </c:pt>
                <c:pt idx="10">
                  <c:v>2034</c:v>
                </c:pt>
                <c:pt idx="11">
                  <c:v>2092</c:v>
                </c:pt>
              </c:numCache>
            </c:numRef>
          </c:val>
          <c:smooth val="0"/>
          <c:extLst>
            <c:ext xmlns:c16="http://schemas.microsoft.com/office/drawing/2014/chart" uri="{C3380CC4-5D6E-409C-BE32-E72D297353CC}">
              <c16:uniqueId val="{00000000-E18E-461B-84FF-78592171A0F4}"/>
            </c:ext>
          </c:extLst>
        </c:ser>
        <c:dLbls>
          <c:dLblPos val="ctr"/>
          <c:showLegendKey val="0"/>
          <c:showVal val="1"/>
          <c:showCatName val="0"/>
          <c:showSerName val="0"/>
          <c:showPercent val="0"/>
          <c:showBubbleSize val="0"/>
        </c:dLbls>
        <c:smooth val="0"/>
        <c:axId val="1244679408"/>
        <c:axId val="1244665264"/>
      </c:lineChart>
      <c:catAx>
        <c:axId val="124467940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2800" b="0" i="0" u="none" strike="noStrike" kern="1200" baseline="0">
                <a:solidFill>
                  <a:schemeClr val="lt1">
                    <a:lumMod val="85000"/>
                  </a:schemeClr>
                </a:solidFill>
                <a:latin typeface="+mn-lt"/>
                <a:ea typeface="+mn-ea"/>
                <a:cs typeface="+mn-cs"/>
              </a:defRPr>
            </a:pPr>
            <a:endParaRPr lang="en-US"/>
          </a:p>
        </c:txPr>
        <c:crossAx val="1244665264"/>
        <c:crosses val="autoZero"/>
        <c:auto val="1"/>
        <c:lblAlgn val="ctr"/>
        <c:lblOffset val="100"/>
        <c:noMultiLvlLbl val="0"/>
      </c:catAx>
      <c:valAx>
        <c:axId val="124466526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lt1">
                    <a:lumMod val="85000"/>
                  </a:schemeClr>
                </a:solidFill>
                <a:latin typeface="+mn-lt"/>
                <a:ea typeface="+mn-ea"/>
                <a:cs typeface="+mn-cs"/>
              </a:defRPr>
            </a:pPr>
            <a:endParaRPr lang="en-US"/>
          </a:p>
        </c:txPr>
        <c:crossAx val="124467940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GB"/>
              <a:t>Count of Reaction Type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Sheet3!$H$21</c:f>
              <c:strCache>
                <c:ptCount val="1"/>
                <c:pt idx="0">
                  <c:v>Count</c:v>
                </c:pt>
              </c:strCache>
            </c:strRef>
          </c:tx>
          <c:spPr>
            <a:ln w="60325" cap="rnd">
              <a:solidFill>
                <a:schemeClr val="accent1"/>
              </a:solidFill>
              <a:round/>
            </a:ln>
            <a:effectLst>
              <a:outerShdw blurRad="40000" dist="23000" dir="5400000" rotWithShape="0">
                <a:srgbClr val="000000">
                  <a:alpha val="35000"/>
                </a:srgbClr>
              </a:outerShdw>
            </a:effectLst>
          </c:spPr>
          <c:marker>
            <c:symbol val="none"/>
          </c:marker>
          <c:dLbls>
            <c:delete val="1"/>
          </c:dLbls>
          <c:errBars>
            <c:errDir val="y"/>
            <c:errBarType val="both"/>
            <c:errValType val="stdErr"/>
            <c:noEndCap val="0"/>
            <c:spPr>
              <a:noFill/>
              <a:ln w="9525" cap="flat" cmpd="sng" algn="ctr">
                <a:solidFill>
                  <a:schemeClr val="tx1">
                    <a:lumMod val="65000"/>
                    <a:lumOff val="35000"/>
                  </a:schemeClr>
                </a:solidFill>
                <a:round/>
              </a:ln>
              <a:effectLst/>
            </c:spPr>
          </c:errBars>
          <c:cat>
            <c:strRef>
              <c:f>Sheet3!$G$22:$G$37</c:f>
              <c:strCache>
                <c:ptCount val="16"/>
                <c:pt idx="0">
                  <c:v>heart</c:v>
                </c:pt>
                <c:pt idx="1">
                  <c:v>scared</c:v>
                </c:pt>
                <c:pt idx="2">
                  <c:v>peeking</c:v>
                </c:pt>
                <c:pt idx="3">
                  <c:v>hate</c:v>
                </c:pt>
                <c:pt idx="4">
                  <c:v>interested</c:v>
                </c:pt>
                <c:pt idx="5">
                  <c:v>dislike</c:v>
                </c:pt>
                <c:pt idx="6">
                  <c:v>adore</c:v>
                </c:pt>
                <c:pt idx="7">
                  <c:v>want</c:v>
                </c:pt>
                <c:pt idx="8">
                  <c:v>love</c:v>
                </c:pt>
                <c:pt idx="9">
                  <c:v>disgust</c:v>
                </c:pt>
                <c:pt idx="10">
                  <c:v>like</c:v>
                </c:pt>
                <c:pt idx="11">
                  <c:v>super love</c:v>
                </c:pt>
                <c:pt idx="12">
                  <c:v>indifferent</c:v>
                </c:pt>
                <c:pt idx="13">
                  <c:v>cherish</c:v>
                </c:pt>
                <c:pt idx="14">
                  <c:v>worried</c:v>
                </c:pt>
                <c:pt idx="15">
                  <c:v>intrigued</c:v>
                </c:pt>
              </c:strCache>
            </c:strRef>
          </c:cat>
          <c:val>
            <c:numRef>
              <c:f>Sheet3!$H$22:$H$37</c:f>
              <c:numCache>
                <c:formatCode>General</c:formatCode>
                <c:ptCount val="16"/>
                <c:pt idx="0">
                  <c:v>1622</c:v>
                </c:pt>
                <c:pt idx="1">
                  <c:v>1572</c:v>
                </c:pt>
                <c:pt idx="2">
                  <c:v>1559</c:v>
                </c:pt>
                <c:pt idx="3">
                  <c:v>1552</c:v>
                </c:pt>
                <c:pt idx="4">
                  <c:v>1549</c:v>
                </c:pt>
                <c:pt idx="5">
                  <c:v>1548</c:v>
                </c:pt>
                <c:pt idx="6">
                  <c:v>1548</c:v>
                </c:pt>
                <c:pt idx="7">
                  <c:v>1539</c:v>
                </c:pt>
                <c:pt idx="8">
                  <c:v>1534</c:v>
                </c:pt>
                <c:pt idx="9">
                  <c:v>1526</c:v>
                </c:pt>
                <c:pt idx="10">
                  <c:v>1520</c:v>
                </c:pt>
                <c:pt idx="11">
                  <c:v>1519</c:v>
                </c:pt>
                <c:pt idx="12">
                  <c:v>1512</c:v>
                </c:pt>
                <c:pt idx="13">
                  <c:v>1501</c:v>
                </c:pt>
                <c:pt idx="14">
                  <c:v>1497</c:v>
                </c:pt>
                <c:pt idx="15">
                  <c:v>1475</c:v>
                </c:pt>
              </c:numCache>
            </c:numRef>
          </c:val>
          <c:smooth val="0"/>
          <c:extLst>
            <c:ext xmlns:c16="http://schemas.microsoft.com/office/drawing/2014/chart" uri="{C3380CC4-5D6E-409C-BE32-E72D297353CC}">
              <c16:uniqueId val="{00000000-D229-4521-BED6-29ED9E03EAE9}"/>
            </c:ext>
          </c:extLst>
        </c:ser>
        <c:dLbls>
          <c:dLblPos val="t"/>
          <c:showLegendKey val="0"/>
          <c:showVal val="1"/>
          <c:showCatName val="0"/>
          <c:showSerName val="0"/>
          <c:showPercent val="0"/>
          <c:showBubbleSize val="0"/>
        </c:dLbls>
        <c:smooth val="0"/>
        <c:axId val="1116979552"/>
        <c:axId val="1116979968"/>
      </c:lineChart>
      <c:catAx>
        <c:axId val="11169795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16979968"/>
        <c:crosses val="autoZero"/>
        <c:auto val="1"/>
        <c:lblAlgn val="ctr"/>
        <c:lblOffset val="100"/>
        <c:noMultiLvlLbl val="0"/>
      </c:catAx>
      <c:valAx>
        <c:axId val="1116979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16979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83845"/>
                </a:solidFill>
                <a:effectLst/>
                <a:latin typeface="Open Sans" panose="020B0606030504020204" pitchFamily="34" charset="0"/>
              </a:rPr>
              <a:t>Social Buzz wants to know which of their various content are top five of all the content. This is based on the score reaction of the various categories. Through this analysis, it would be revealed to them which of content are top performing based on their criteria given</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07.09.2023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9.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7.png"/><Relationship Id="rId7"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3" name="Group 3"/>
          <p:cNvGrpSpPr/>
          <p:nvPr/>
        </p:nvGrpSpPr>
        <p:grpSpPr>
          <a:xfrm>
            <a:off x="5450003" y="98440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58750" y="995302"/>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025562" y="4275130"/>
            <a:ext cx="9829800" cy="1250407"/>
          </a:xfrm>
          <a:prstGeom prst="rect">
            <a:avLst/>
          </a:prstGeom>
        </p:spPr>
        <p:txBody>
          <a:bodyPr wrap="square" lIns="0" tIns="0" rIns="0" bIns="0" rtlCol="0" anchor="t">
            <a:spAutoFit/>
          </a:bodyPr>
          <a:lstStyle/>
          <a:p>
            <a:pPr algn="ctr">
              <a:lnSpc>
                <a:spcPts val="11059"/>
              </a:lnSpc>
            </a:pPr>
            <a:r>
              <a:rPr lang="en-US" sz="5400" spc="-105" dirty="0">
                <a:solidFill>
                  <a:srgbClr val="FFFFFF"/>
                </a:solidFill>
                <a:latin typeface="Graphik Regular" panose="020B0503030202060203" pitchFamily="34" charset="0"/>
              </a:rPr>
              <a:t>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3"/>
          <a:srcRect l="4069" t="1617" r="4069" b="1617"/>
          <a:stretch>
            <a:fillRect/>
          </a:stretch>
        </p:blipFill>
        <p:spPr>
          <a:xfrm>
            <a:off x="14249399" y="-84996"/>
            <a:ext cx="4011707" cy="5079021"/>
          </a:xfrm>
          <a:prstGeom prst="rect">
            <a:avLst/>
          </a:prstGeom>
        </p:spPr>
      </p:pic>
      <p:sp>
        <p:nvSpPr>
          <p:cNvPr id="6" name="TextBox 6"/>
          <p:cNvSpPr txBox="1"/>
          <p:nvPr/>
        </p:nvSpPr>
        <p:spPr>
          <a:xfrm>
            <a:off x="327032" y="-202487"/>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2" name="Group 12"/>
          <p:cNvGrpSpPr/>
          <p:nvPr/>
        </p:nvGrpSpPr>
        <p:grpSpPr>
          <a:xfrm>
            <a:off x="5791200" y="-1211026"/>
            <a:ext cx="9711338" cy="2017079"/>
            <a:chOff x="0" y="0"/>
            <a:chExt cx="12948451" cy="2689439"/>
          </a:xfrm>
        </p:grpSpPr>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sp>
        <p:nvSpPr>
          <p:cNvPr id="19" name="TextBox 18">
            <a:extLst>
              <a:ext uri="{FF2B5EF4-FFF2-40B4-BE49-F238E27FC236}">
                <a16:creationId xmlns:a16="http://schemas.microsoft.com/office/drawing/2014/main" id="{FE54BA16-405B-C735-E5CD-DE9FDB3E8FAD}"/>
              </a:ext>
            </a:extLst>
          </p:cNvPr>
          <p:cNvSpPr txBox="1"/>
          <p:nvPr/>
        </p:nvSpPr>
        <p:spPr>
          <a:xfrm>
            <a:off x="327032" y="955536"/>
            <a:ext cx="13306742" cy="7848302"/>
          </a:xfrm>
          <a:prstGeom prst="rect">
            <a:avLst/>
          </a:prstGeom>
          <a:noFill/>
        </p:spPr>
        <p:txBody>
          <a:bodyPr wrap="square" rtlCol="0">
            <a:spAutoFit/>
          </a:bodyPr>
          <a:lstStyle/>
          <a:p>
            <a:r>
              <a:rPr lang="en-GB" sz="2400" dirty="0">
                <a:latin typeface="Georgia" panose="02040502050405020303" pitchFamily="18" charset="0"/>
              </a:rPr>
              <a:t>"To expand the business, we are fully prepared to collaborate with you. ANALYSIS</a:t>
            </a:r>
          </a:p>
          <a:p>
            <a:r>
              <a:rPr lang="en-GB" sz="2400" dirty="0">
                <a:latin typeface="Georgia" panose="02040502050405020303" pitchFamily="18" charset="0"/>
              </a:rPr>
              <a:t>The analysis uncovered that the top 5 performing categories were Animal, Science, Healthy Living, Technology, and Food. This indicates that people are primarily interested in personal lifestyle and nature-related content. In total, there are 17 unique categories.</a:t>
            </a:r>
          </a:p>
          <a:p>
            <a:endParaRPr lang="en-GB" sz="2400" dirty="0">
              <a:latin typeface="Georgia" panose="02040502050405020303" pitchFamily="18" charset="0"/>
            </a:endParaRPr>
          </a:p>
          <a:p>
            <a:r>
              <a:rPr lang="en-GB" sz="2400" dirty="0">
                <a:latin typeface="Georgia" panose="02040502050405020303" pitchFamily="18" charset="0"/>
              </a:rPr>
              <a:t>KEY INSIGHT</a:t>
            </a:r>
          </a:p>
          <a:p>
            <a:r>
              <a:rPr lang="en-GB" sz="2400" dirty="0">
                <a:latin typeface="Georgia" panose="02040502050405020303" pitchFamily="18" charset="0"/>
              </a:rPr>
              <a:t>These leading 5 categories also boasted a higher volume of posts compared to other categories. The graph depicting user reactions further demonstrates that the top 5 categories, in respective order (Animal, Science, Healthy Living, Technology, and Food), received the highest reaction counts.</a:t>
            </a:r>
          </a:p>
          <a:p>
            <a:endParaRPr lang="en-GB" sz="2400" dirty="0">
              <a:latin typeface="Georgia" panose="02040502050405020303" pitchFamily="18" charset="0"/>
            </a:endParaRPr>
          </a:p>
          <a:p>
            <a:r>
              <a:rPr lang="en-GB" sz="2400" dirty="0">
                <a:latin typeface="Georgia" panose="02040502050405020303" pitchFamily="18" charset="0"/>
              </a:rPr>
              <a:t>The top 5 categories accounted for 8,807 reactions out of a total of 24,573. This means that these top categories represented 35.8% of all reactions.</a:t>
            </a:r>
          </a:p>
          <a:p>
            <a:endParaRPr lang="en-GB" sz="2400" dirty="0">
              <a:latin typeface="Georgia" panose="02040502050405020303" pitchFamily="18" charset="0"/>
            </a:endParaRPr>
          </a:p>
          <a:p>
            <a:r>
              <a:rPr lang="en-GB" sz="2400" dirty="0">
                <a:latin typeface="Georgia" panose="02040502050405020303" pitchFamily="18" charset="0"/>
              </a:rPr>
              <a:t>May witnessed the highest number of posts with 2,138, while February had the lowest, </a:t>
            </a:r>
            <a:r>
              <a:rPr lang="en-GB" sz="2400" dirty="0" err="1">
                <a:latin typeface="Georgia" panose="02040502050405020303" pitchFamily="18" charset="0"/>
              </a:rPr>
              <a:t>totaling</a:t>
            </a:r>
            <a:r>
              <a:rPr lang="en-GB" sz="2400" dirty="0">
                <a:latin typeface="Georgia" panose="02040502050405020303" pitchFamily="18" charset="0"/>
              </a:rPr>
              <a:t> 1,914. This information could be strategic for planning campaign timing.</a:t>
            </a:r>
          </a:p>
          <a:p>
            <a:endParaRPr lang="en-GB" sz="2400" dirty="0">
              <a:latin typeface="Georgia" panose="02040502050405020303" pitchFamily="18" charset="0"/>
            </a:endParaRPr>
          </a:p>
          <a:p>
            <a:r>
              <a:rPr lang="en-GB" sz="2400" dirty="0">
                <a:latin typeface="Georgia" panose="02040502050405020303" pitchFamily="18" charset="0"/>
              </a:rPr>
              <a:t>Regarding reaction types, 'heart' was the most frequently used, while 'intrigued' was the least used.</a:t>
            </a:r>
          </a:p>
          <a:p>
            <a:r>
              <a:rPr lang="en-GB" sz="2400" dirty="0">
                <a:latin typeface="Georgia" panose="02040502050405020303" pitchFamily="18" charset="0"/>
              </a:rPr>
              <a:t>Overall, conducting additional real-time data analysis is necessary to unveil further insights that can enhance our understanding."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QUERIES?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9296" y="1576929"/>
            <a:ext cx="13166055" cy="6852595"/>
            <a:chOff x="0" y="0"/>
            <a:chExt cx="11564591" cy="5258232"/>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960065"/>
            </a:xfrm>
            <a:prstGeom prst="rect">
              <a:avLst/>
            </a:prstGeom>
          </p:spPr>
          <p:txBody>
            <a:bodyPr lIns="0" tIns="0" rIns="0" bIns="0" rtlCol="0" anchor="t">
              <a:spAutoFit/>
            </a:bodyPr>
            <a:lstStyle/>
            <a:p>
              <a:pPr>
                <a:lnSpc>
                  <a:spcPts val="2660"/>
                </a:lnSpc>
              </a:pPr>
              <a:r>
                <a:rPr lang="en-US" sz="4000" spc="-19" dirty="0">
                  <a:solidFill>
                    <a:srgbClr val="000000"/>
                  </a:solidFill>
                  <a:latin typeface="Graphik Regular" panose="020B0503030202060203" pitchFamily="34" charset="0"/>
                </a:rPr>
                <a:t>Project recap</a:t>
              </a:r>
            </a:p>
            <a:p>
              <a:pPr>
                <a:lnSpc>
                  <a:spcPts val="2660"/>
                </a:lnSpc>
              </a:pPr>
              <a:endParaRPr lang="en-US" sz="4000" spc="-19" dirty="0">
                <a:solidFill>
                  <a:srgbClr val="000000"/>
                </a:solidFill>
                <a:latin typeface="Graphik Regular" panose="020B0503030202060203" pitchFamily="34" charset="0"/>
              </a:endParaRPr>
            </a:p>
            <a:p>
              <a:pPr>
                <a:lnSpc>
                  <a:spcPts val="2660"/>
                </a:lnSpc>
              </a:pPr>
              <a:r>
                <a:rPr lang="en-US" sz="4000" spc="-19" dirty="0">
                  <a:solidFill>
                    <a:srgbClr val="000000"/>
                  </a:solidFill>
                  <a:latin typeface="Graphik Regular" panose="020B0503030202060203" pitchFamily="34" charset="0"/>
                </a:rPr>
                <a:t>Problem</a:t>
              </a:r>
            </a:p>
            <a:p>
              <a:pPr>
                <a:lnSpc>
                  <a:spcPts val="2660"/>
                </a:lnSpc>
              </a:pPr>
              <a:endParaRPr lang="en-US" sz="4000" spc="-19" dirty="0">
                <a:solidFill>
                  <a:srgbClr val="000000"/>
                </a:solidFill>
                <a:latin typeface="Graphik Regular" panose="020B0503030202060203" pitchFamily="34" charset="0"/>
              </a:endParaRPr>
            </a:p>
            <a:p>
              <a:pPr>
                <a:lnSpc>
                  <a:spcPts val="2660"/>
                </a:lnSpc>
              </a:pPr>
              <a:r>
                <a:rPr lang="en-US" sz="4000" spc="-19" dirty="0">
                  <a:solidFill>
                    <a:srgbClr val="000000"/>
                  </a:solidFill>
                  <a:latin typeface="Graphik Regular" panose="020B0503030202060203" pitchFamily="34" charset="0"/>
                </a:rPr>
                <a:t>The Analytics team</a:t>
              </a:r>
            </a:p>
            <a:p>
              <a:pPr>
                <a:lnSpc>
                  <a:spcPts val="2660"/>
                </a:lnSpc>
              </a:pPr>
              <a:endParaRPr lang="en-US" sz="4000" spc="-19" dirty="0">
                <a:solidFill>
                  <a:srgbClr val="000000"/>
                </a:solidFill>
                <a:latin typeface="Graphik Regular" panose="020B0503030202060203" pitchFamily="34" charset="0"/>
              </a:endParaRPr>
            </a:p>
            <a:p>
              <a:pPr>
                <a:lnSpc>
                  <a:spcPts val="2660"/>
                </a:lnSpc>
              </a:pPr>
              <a:r>
                <a:rPr lang="en-US" sz="4000" spc="-19" dirty="0">
                  <a:solidFill>
                    <a:srgbClr val="000000"/>
                  </a:solidFill>
                  <a:latin typeface="Graphik Regular" panose="020B0503030202060203" pitchFamily="34" charset="0"/>
                </a:rPr>
                <a:t>Process</a:t>
              </a:r>
            </a:p>
            <a:p>
              <a:pPr>
                <a:lnSpc>
                  <a:spcPts val="2660"/>
                </a:lnSpc>
              </a:pPr>
              <a:endParaRPr lang="en-US" sz="4000" spc="-19" dirty="0">
                <a:solidFill>
                  <a:srgbClr val="000000"/>
                </a:solidFill>
                <a:latin typeface="Graphik Regular" panose="020B0503030202060203" pitchFamily="34" charset="0"/>
              </a:endParaRPr>
            </a:p>
            <a:p>
              <a:pPr>
                <a:lnSpc>
                  <a:spcPts val="2660"/>
                </a:lnSpc>
              </a:pPr>
              <a:r>
                <a:rPr lang="en-US" sz="4000" spc="-19" dirty="0">
                  <a:solidFill>
                    <a:srgbClr val="000000"/>
                  </a:solidFill>
                  <a:latin typeface="Graphik Regular" panose="020B0503030202060203" pitchFamily="34" charset="0"/>
                </a:rPr>
                <a:t>Insights</a:t>
              </a:r>
            </a:p>
            <a:p>
              <a:pPr>
                <a:lnSpc>
                  <a:spcPts val="2660"/>
                </a:lnSpc>
              </a:pPr>
              <a:endParaRPr lang="en-US" sz="4000" spc="-19" dirty="0">
                <a:solidFill>
                  <a:srgbClr val="000000"/>
                </a:solidFill>
                <a:latin typeface="Graphik Regular" panose="020B0503030202060203" pitchFamily="34" charset="0"/>
              </a:endParaRPr>
            </a:p>
            <a:p>
              <a:pPr>
                <a:lnSpc>
                  <a:spcPts val="2660"/>
                </a:lnSpc>
              </a:pPr>
              <a:r>
                <a:rPr lang="en-US" sz="40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7179087"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083508" y="584600"/>
            <a:ext cx="12912127" cy="8826100"/>
          </a:xfrm>
          <a:prstGeom prst="rect">
            <a:avLst/>
          </a:prstGeom>
          <a:solidFill>
            <a:schemeClr val="bg1"/>
          </a:solidFill>
        </p:spPr>
        <p:txBody>
          <a:bodyPr/>
          <a:lstStyle/>
          <a:p>
            <a:pPr algn="ctr"/>
            <a:r>
              <a:rPr lang="en-GB" sz="4400" dirty="0"/>
              <a:t>"Social Buzz is experiencing rapid growth and is in need of scaling up to meet the increasing demand. Currently, the Accenture team is engaged in a 3-month Proof of Concept (POC) project with a primary focus on three key areas:</a:t>
            </a:r>
          </a:p>
          <a:p>
            <a:pPr algn="ctr"/>
            <a:endParaRPr lang="en-GB" sz="4400" dirty="0"/>
          </a:p>
          <a:p>
            <a:pPr algn="ctr"/>
            <a:r>
              <a:rPr lang="en-GB" sz="4400" dirty="0"/>
              <a:t>1. Conducting an audit of Social Buzz's big data practices.</a:t>
            </a:r>
          </a:p>
          <a:p>
            <a:pPr algn="ctr"/>
            <a:r>
              <a:rPr lang="en-GB" sz="4400" dirty="0"/>
              <a:t>2. Providing recommendations for a successful IPO launch.</a:t>
            </a:r>
          </a:p>
          <a:p>
            <a:pPr algn="ctr"/>
            <a:r>
              <a:rPr lang="en-GB" sz="4400" dirty="0"/>
              <a:t>3. </a:t>
            </a:r>
            <a:r>
              <a:rPr lang="en-GB" sz="4400" dirty="0" err="1"/>
              <a:t>Analyzing</a:t>
            </a:r>
            <a:r>
              <a:rPr lang="en-GB" sz="4400" dirty="0"/>
              <a:t> data to identify the top five most popular content categories on Social Buzz."</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292366" y="2857003"/>
            <a:ext cx="5477777" cy="5489456"/>
          </a:xfrm>
          <a:prstGeom prst="rect">
            <a:avLst/>
          </a:prstGeom>
        </p:spPr>
      </p:pic>
      <p:sp>
        <p:nvSpPr>
          <p:cNvPr id="33" name="TextBox 33"/>
          <p:cNvSpPr txBox="1"/>
          <p:nvPr/>
        </p:nvSpPr>
        <p:spPr>
          <a:xfrm>
            <a:off x="790269" y="4087306"/>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p:nvPr/>
        </p:nvSpPr>
        <p:spPr>
          <a:xfrm>
            <a:off x="-146279" y="268046"/>
            <a:ext cx="7155873" cy="3837709"/>
          </a:xfrm>
          <a:prstGeom prst="rect">
            <a:avLst/>
          </a:prstGeom>
          <a:solidFill>
            <a:srgbClr val="A100FF"/>
          </a:solidFill>
          <a:ln>
            <a:solidFill>
              <a:srgbClr val="A100FF"/>
            </a:solidFill>
          </a:ln>
        </p:spPr>
        <p:txBody>
          <a:bodyPr/>
          <a:lstStyle/>
          <a:p>
            <a:pPr algn="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564759" y="559145"/>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1" name="TextBox 21"/>
          <p:cNvSpPr txBox="1"/>
          <p:nvPr/>
        </p:nvSpPr>
        <p:spPr>
          <a:xfrm>
            <a:off x="2824866" y="1571347"/>
            <a:ext cx="4652316" cy="1231106"/>
          </a:xfrm>
          <a:prstGeom prst="rect">
            <a:avLst/>
          </a:prstGeom>
        </p:spPr>
        <p:txBody>
          <a:bodyPr wrap="square"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3" name="TextBox 22">
            <a:extLst>
              <a:ext uri="{FF2B5EF4-FFF2-40B4-BE49-F238E27FC236}">
                <a16:creationId xmlns:a16="http://schemas.microsoft.com/office/drawing/2014/main" id="{F97FEE01-5FB6-1A12-F64E-362CDFA57606}"/>
              </a:ext>
            </a:extLst>
          </p:cNvPr>
          <p:cNvSpPr txBox="1"/>
          <p:nvPr/>
        </p:nvSpPr>
        <p:spPr>
          <a:xfrm>
            <a:off x="228600" y="4635049"/>
            <a:ext cx="10287001" cy="4401205"/>
          </a:xfrm>
          <a:prstGeom prst="rect">
            <a:avLst/>
          </a:prstGeom>
          <a:noFill/>
        </p:spPr>
        <p:txBody>
          <a:bodyPr wrap="square">
            <a:spAutoFit/>
          </a:bodyPr>
          <a:lstStyle/>
          <a:p>
            <a:pPr lvl="0"/>
            <a:r>
              <a:rPr lang="en-US" sz="4000" dirty="0">
                <a:solidFill>
                  <a:srgbClr val="383845"/>
                </a:solidFill>
                <a:latin typeface="Open Sans" panose="020B0606030504020204" pitchFamily="34" charset="0"/>
              </a:rPr>
              <a:t>"With a daily influx of over 100,000 posts, totaling 36,500,000 posts annually, the challenge lies in effectively prioritizing this massive volume of content. Social Buzz aims to determine the top-performing content among their diverse range of posts based on popularity."</a:t>
            </a:r>
            <a:endParaRPr lang="en-US" sz="4000" dirty="0"/>
          </a:p>
        </p:txBody>
      </p:sp>
      <p:sp>
        <p:nvSpPr>
          <p:cNvPr id="24" name="AutoShape 6">
            <a:extLst>
              <a:ext uri="{FF2B5EF4-FFF2-40B4-BE49-F238E27FC236}">
                <a16:creationId xmlns:a16="http://schemas.microsoft.com/office/drawing/2014/main" id="{5D241BE9-E37E-6F57-DD26-5C6D091A7A08}"/>
              </a:ext>
            </a:extLst>
          </p:cNvPr>
          <p:cNvSpPr/>
          <p:nvPr/>
        </p:nvSpPr>
        <p:spPr>
          <a:xfrm>
            <a:off x="10652355" y="5325260"/>
            <a:ext cx="7787359" cy="4761658"/>
          </a:xfrm>
          <a:prstGeom prst="rect">
            <a:avLst/>
          </a:prstGeom>
          <a:solidFill>
            <a:srgbClr val="A100FF"/>
          </a:solidFill>
          <a:ln>
            <a:solidFill>
              <a:srgbClr val="A100FF"/>
            </a:solidFill>
          </a:ln>
        </p:spPr>
        <p:txBody>
          <a:bodyPr/>
          <a:lstStyle/>
          <a:p>
            <a:pPr algn="r"/>
            <a:endParaRPr lang="en-AU" dirty="0"/>
          </a:p>
        </p:txBody>
      </p:sp>
      <p:grpSp>
        <p:nvGrpSpPr>
          <p:cNvPr id="2" name="Group 16">
            <a:extLst>
              <a:ext uri="{FF2B5EF4-FFF2-40B4-BE49-F238E27FC236}">
                <a16:creationId xmlns:a16="http://schemas.microsoft.com/office/drawing/2014/main" id="{03CCFB45-EFBB-420D-9520-6174AB687DCF}"/>
              </a:ext>
            </a:extLst>
          </p:cNvPr>
          <p:cNvGrpSpPr/>
          <p:nvPr/>
        </p:nvGrpSpPr>
        <p:grpSpPr>
          <a:xfrm rot="9592297">
            <a:off x="10987229" y="5468867"/>
            <a:ext cx="3545508" cy="3370302"/>
            <a:chOff x="0" y="0"/>
            <a:chExt cx="4727344" cy="4493736"/>
          </a:xfrm>
        </p:grpSpPr>
        <p:grpSp>
          <p:nvGrpSpPr>
            <p:cNvPr id="3" name="Group 17">
              <a:extLst>
                <a:ext uri="{FF2B5EF4-FFF2-40B4-BE49-F238E27FC236}">
                  <a16:creationId xmlns:a16="http://schemas.microsoft.com/office/drawing/2014/main" id="{A2C739D9-0077-610D-AE14-315AF9BE2E5C}"/>
                </a:ext>
              </a:extLst>
            </p:cNvPr>
            <p:cNvGrpSpPr>
              <a:grpSpLocks noChangeAspect="1"/>
            </p:cNvGrpSpPr>
            <p:nvPr/>
          </p:nvGrpSpPr>
          <p:grpSpPr>
            <a:xfrm>
              <a:off x="644072" y="410464"/>
              <a:ext cx="4083272" cy="4083272"/>
              <a:chOff x="0" y="0"/>
              <a:chExt cx="6350000" cy="6350000"/>
            </a:xfrm>
          </p:grpSpPr>
          <p:sp>
            <p:nvSpPr>
              <p:cNvPr id="5" name="Freeform 18">
                <a:extLst>
                  <a:ext uri="{FF2B5EF4-FFF2-40B4-BE49-F238E27FC236}">
                    <a16:creationId xmlns:a16="http://schemas.microsoft.com/office/drawing/2014/main" id="{B92C8FD5-9557-08B1-2080-D015575EC1FA}"/>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4" name="Picture 19">
              <a:extLst>
                <a:ext uri="{FF2B5EF4-FFF2-40B4-BE49-F238E27FC236}">
                  <a16:creationId xmlns:a16="http://schemas.microsoft.com/office/drawing/2014/main" id="{EFF4DDAE-08A2-A0DF-6DCA-E279291121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20" name="Group 7">
            <a:extLst>
              <a:ext uri="{FF2B5EF4-FFF2-40B4-BE49-F238E27FC236}">
                <a16:creationId xmlns:a16="http://schemas.microsoft.com/office/drawing/2014/main" id="{002F0F76-5DA7-1E6E-0C12-070D52A6A2DB}"/>
              </a:ext>
            </a:extLst>
          </p:cNvPr>
          <p:cNvGrpSpPr/>
          <p:nvPr/>
        </p:nvGrpSpPr>
        <p:grpSpPr>
          <a:xfrm>
            <a:off x="15424853" y="3595942"/>
            <a:ext cx="2253799" cy="9474693"/>
            <a:chOff x="0" y="0"/>
            <a:chExt cx="3005065" cy="12632924"/>
          </a:xfrm>
        </p:grpSpPr>
        <p:pic>
          <p:nvPicPr>
            <p:cNvPr id="22" name="Picture 8">
              <a:extLst>
                <a:ext uri="{FF2B5EF4-FFF2-40B4-BE49-F238E27FC236}">
                  <a16:creationId xmlns:a16="http://schemas.microsoft.com/office/drawing/2014/main" id="{C36AC43F-CA68-75E4-54B4-9675B507CBF5}"/>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25" name="Picture 9">
              <a:extLst>
                <a:ext uri="{FF2B5EF4-FFF2-40B4-BE49-F238E27FC236}">
                  <a16:creationId xmlns:a16="http://schemas.microsoft.com/office/drawing/2014/main" id="{5163D036-8FC9-AD26-FAC3-9C29F9854B07}"/>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26" name="Picture 10">
              <a:extLst>
                <a:ext uri="{FF2B5EF4-FFF2-40B4-BE49-F238E27FC236}">
                  <a16:creationId xmlns:a16="http://schemas.microsoft.com/office/drawing/2014/main" id="{DCB9F1AC-89D8-FDA4-ECBC-1BE54B584787}"/>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27" name="Picture 11">
              <a:extLst>
                <a:ext uri="{FF2B5EF4-FFF2-40B4-BE49-F238E27FC236}">
                  <a16:creationId xmlns:a16="http://schemas.microsoft.com/office/drawing/2014/main" id="{1D4963D5-EE28-860E-D60B-C3687D89D2B3}"/>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624253" y="1143453"/>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945B7827-A988-709F-B038-C9FEFFD02F13}"/>
              </a:ext>
            </a:extLst>
          </p:cNvPr>
          <p:cNvSpPr txBox="1"/>
          <p:nvPr/>
        </p:nvSpPr>
        <p:spPr>
          <a:xfrm>
            <a:off x="13910934" y="1344241"/>
            <a:ext cx="4044256" cy="1569660"/>
          </a:xfrm>
          <a:prstGeom prst="rect">
            <a:avLst/>
          </a:prstGeom>
          <a:noFill/>
        </p:spPr>
        <p:txBody>
          <a:bodyPr wrap="square" rtlCol="0">
            <a:spAutoFit/>
          </a:bodyPr>
          <a:lstStyle/>
          <a:p>
            <a:r>
              <a:rPr lang="en-GB" sz="3200" b="1" i="0" dirty="0">
                <a:solidFill>
                  <a:srgbClr val="333333"/>
                </a:solidFill>
                <a:effectLst/>
                <a:latin typeface="Open Sans" panose="020B0606030504020204" pitchFamily="34" charset="0"/>
              </a:rPr>
              <a:t>Andrew Fleming</a:t>
            </a:r>
          </a:p>
          <a:p>
            <a:r>
              <a:rPr lang="en-GB" sz="3200" dirty="0">
                <a:solidFill>
                  <a:srgbClr val="333333"/>
                </a:solidFill>
                <a:latin typeface="Open Sans" panose="020B0606030504020204" pitchFamily="34" charset="0"/>
              </a:rPr>
              <a:t>Chief Technical Architect</a:t>
            </a:r>
            <a:endParaRPr lang="en-GB" sz="3200" dirty="0"/>
          </a:p>
        </p:txBody>
      </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3" name="TextBox 32">
            <a:extLst>
              <a:ext uri="{FF2B5EF4-FFF2-40B4-BE49-F238E27FC236}">
                <a16:creationId xmlns:a16="http://schemas.microsoft.com/office/drawing/2014/main" id="{44554959-ECD8-645B-57FE-9C1CD99B8DC1}"/>
              </a:ext>
            </a:extLst>
          </p:cNvPr>
          <p:cNvSpPr txBox="1"/>
          <p:nvPr/>
        </p:nvSpPr>
        <p:spPr>
          <a:xfrm>
            <a:off x="14250104" y="4886070"/>
            <a:ext cx="4044256" cy="1077218"/>
          </a:xfrm>
          <a:prstGeom prst="rect">
            <a:avLst/>
          </a:prstGeom>
          <a:noFill/>
        </p:spPr>
        <p:txBody>
          <a:bodyPr wrap="square" rtlCol="0">
            <a:spAutoFit/>
          </a:bodyPr>
          <a:lstStyle/>
          <a:p>
            <a:r>
              <a:rPr lang="en-GB" sz="3200" b="1" i="0" dirty="0">
                <a:solidFill>
                  <a:srgbClr val="333333"/>
                </a:solidFill>
                <a:effectLst/>
                <a:latin typeface="Open Sans" panose="020B0606030504020204" pitchFamily="34" charset="0"/>
              </a:rPr>
              <a:t>Marcus </a:t>
            </a:r>
            <a:r>
              <a:rPr lang="en-GB" sz="3200" b="1" i="0" dirty="0" err="1">
                <a:solidFill>
                  <a:srgbClr val="333333"/>
                </a:solidFill>
                <a:effectLst/>
                <a:latin typeface="Open Sans" panose="020B0606030504020204" pitchFamily="34" charset="0"/>
              </a:rPr>
              <a:t>Rompton</a:t>
            </a:r>
            <a:endParaRPr lang="en-GB" sz="3200" b="1" i="0" dirty="0">
              <a:solidFill>
                <a:srgbClr val="333333"/>
              </a:solidFill>
              <a:effectLst/>
              <a:latin typeface="Open Sans" panose="020B0606030504020204" pitchFamily="34" charset="0"/>
            </a:endParaRPr>
          </a:p>
          <a:p>
            <a:r>
              <a:rPr lang="en-GB" sz="3200" dirty="0">
                <a:solidFill>
                  <a:srgbClr val="333333"/>
                </a:solidFill>
                <a:latin typeface="Open Sans" panose="020B0606030504020204" pitchFamily="34" charset="0"/>
              </a:rPr>
              <a:t>Senior Principal</a:t>
            </a:r>
            <a:endParaRPr lang="en-GB" sz="3200" dirty="0"/>
          </a:p>
        </p:txBody>
      </p:sp>
      <p:sp>
        <p:nvSpPr>
          <p:cNvPr id="34" name="TextBox 33">
            <a:extLst>
              <a:ext uri="{FF2B5EF4-FFF2-40B4-BE49-F238E27FC236}">
                <a16:creationId xmlns:a16="http://schemas.microsoft.com/office/drawing/2014/main" id="{4A7ACE9F-4842-1F5B-9874-83266457E57F}"/>
              </a:ext>
            </a:extLst>
          </p:cNvPr>
          <p:cNvSpPr txBox="1"/>
          <p:nvPr/>
        </p:nvSpPr>
        <p:spPr>
          <a:xfrm>
            <a:off x="13868400" y="7845524"/>
            <a:ext cx="4730056" cy="1077218"/>
          </a:xfrm>
          <a:prstGeom prst="rect">
            <a:avLst/>
          </a:prstGeom>
          <a:noFill/>
        </p:spPr>
        <p:txBody>
          <a:bodyPr wrap="square" rtlCol="0">
            <a:spAutoFit/>
          </a:bodyPr>
          <a:lstStyle/>
          <a:p>
            <a:r>
              <a:rPr lang="en-GB" sz="3200" b="1" dirty="0">
                <a:solidFill>
                  <a:srgbClr val="333333"/>
                </a:solidFill>
                <a:latin typeface="Open Sans" panose="020B0606030504020204" pitchFamily="34" charset="0"/>
              </a:rPr>
              <a:t>Natwar Upadhyay</a:t>
            </a:r>
          </a:p>
          <a:p>
            <a:r>
              <a:rPr lang="en-GB" sz="3200" dirty="0">
                <a:solidFill>
                  <a:srgbClr val="333333"/>
                </a:solidFill>
                <a:latin typeface="Open Sans" panose="020B0606030504020204" pitchFamily="34" charset="0"/>
              </a:rPr>
              <a:t>Data Analyst</a:t>
            </a:r>
          </a:p>
        </p:txBody>
      </p:sp>
      <p:grpSp>
        <p:nvGrpSpPr>
          <p:cNvPr id="23" name="Group 23"/>
          <p:cNvGrpSpPr>
            <a:grpSpLocks noChangeAspect="1"/>
          </p:cNvGrpSpPr>
          <p:nvPr/>
        </p:nvGrpSpPr>
        <p:grpSpPr>
          <a:xfrm>
            <a:off x="11939350" y="4257297"/>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20" name="Picture 19" descr="A person in a suit and tie&#10;&#10;Description automatically generated">
            <a:extLst>
              <a:ext uri="{FF2B5EF4-FFF2-40B4-BE49-F238E27FC236}">
                <a16:creationId xmlns:a16="http://schemas.microsoft.com/office/drawing/2014/main" id="{76786A56-3A6F-FB70-7A3D-CBF34F125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12457" y="7427424"/>
            <a:ext cx="1934922" cy="19349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133835" y="638138"/>
            <a:ext cx="9355182"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391805" y="22585"/>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3">
            <a:extLst>
              <a:ext uri="{FF2B5EF4-FFF2-40B4-BE49-F238E27FC236}">
                <a16:creationId xmlns:a16="http://schemas.microsoft.com/office/drawing/2014/main" id="{3C0BA360-8DA4-AAFD-15DE-83C0B38FF9B1}"/>
              </a:ext>
            </a:extLst>
          </p:cNvPr>
          <p:cNvSpPr txBox="1"/>
          <p:nvPr/>
        </p:nvSpPr>
        <p:spPr>
          <a:xfrm>
            <a:off x="4364843" y="907577"/>
            <a:ext cx="7658074" cy="1058751"/>
          </a:xfrm>
          <a:prstGeom prst="rect">
            <a:avLst/>
          </a:prstGeom>
        </p:spPr>
        <p:txBody>
          <a:bodyPr wrap="square" lIns="0" tIns="0" rIns="0" bIns="0" rtlCol="0" anchor="t">
            <a:spAutoFit/>
          </a:bodyPr>
          <a:lstStyle/>
          <a:p>
            <a:pPr>
              <a:lnSpc>
                <a:spcPts val="9600"/>
              </a:lnSpc>
            </a:pPr>
            <a:r>
              <a:rPr lang="en-US" sz="4000" spc="-80" dirty="0">
                <a:solidFill>
                  <a:srgbClr val="FFFFFF"/>
                </a:solidFill>
                <a:latin typeface="Graphik Regular" panose="020B0503030202060203" pitchFamily="34" charset="0"/>
              </a:rPr>
              <a:t>Data Review</a:t>
            </a:r>
          </a:p>
        </p:txBody>
      </p:sp>
      <p:sp>
        <p:nvSpPr>
          <p:cNvPr id="41" name="TextBox 33">
            <a:extLst>
              <a:ext uri="{FF2B5EF4-FFF2-40B4-BE49-F238E27FC236}">
                <a16:creationId xmlns:a16="http://schemas.microsoft.com/office/drawing/2014/main" id="{28E6283B-2C37-0A47-6201-29F8BA3804F3}"/>
              </a:ext>
            </a:extLst>
          </p:cNvPr>
          <p:cNvSpPr txBox="1"/>
          <p:nvPr/>
        </p:nvSpPr>
        <p:spPr>
          <a:xfrm>
            <a:off x="6102094" y="2396739"/>
            <a:ext cx="6642545" cy="1058751"/>
          </a:xfrm>
          <a:prstGeom prst="rect">
            <a:avLst/>
          </a:prstGeom>
        </p:spPr>
        <p:txBody>
          <a:bodyPr lIns="0" tIns="0" rIns="0" bIns="0" rtlCol="0" anchor="t">
            <a:spAutoFit/>
          </a:bodyPr>
          <a:lstStyle/>
          <a:p>
            <a:pPr>
              <a:lnSpc>
                <a:spcPts val="9600"/>
              </a:lnSpc>
            </a:pPr>
            <a:r>
              <a:rPr lang="en-US" sz="4000" spc="-80" dirty="0">
                <a:solidFill>
                  <a:srgbClr val="FFFFFF"/>
                </a:solidFill>
                <a:latin typeface="Graphik Regular" panose="020B0503030202060203" pitchFamily="34" charset="0"/>
              </a:rPr>
              <a:t>Cleaning of Data</a:t>
            </a:r>
          </a:p>
        </p:txBody>
      </p:sp>
      <p:sp>
        <p:nvSpPr>
          <p:cNvPr id="42" name="TextBox 33">
            <a:extLst>
              <a:ext uri="{FF2B5EF4-FFF2-40B4-BE49-F238E27FC236}">
                <a16:creationId xmlns:a16="http://schemas.microsoft.com/office/drawing/2014/main" id="{A5E7FF9F-09B9-5B7D-2766-CF3ADB4A0F13}"/>
              </a:ext>
            </a:extLst>
          </p:cNvPr>
          <p:cNvSpPr txBox="1"/>
          <p:nvPr/>
        </p:nvSpPr>
        <p:spPr>
          <a:xfrm>
            <a:off x="7858533" y="4307593"/>
            <a:ext cx="6642545" cy="1058751"/>
          </a:xfrm>
          <a:prstGeom prst="rect">
            <a:avLst/>
          </a:prstGeom>
        </p:spPr>
        <p:txBody>
          <a:bodyPr lIns="0" tIns="0" rIns="0" bIns="0" rtlCol="0" anchor="t">
            <a:spAutoFit/>
          </a:bodyPr>
          <a:lstStyle/>
          <a:p>
            <a:pPr>
              <a:lnSpc>
                <a:spcPts val="9600"/>
              </a:lnSpc>
            </a:pPr>
            <a:r>
              <a:rPr lang="en-US" sz="4000" spc="-80" dirty="0">
                <a:solidFill>
                  <a:srgbClr val="FFFFFF"/>
                </a:solidFill>
                <a:latin typeface="Graphik Regular" panose="020B0503030202060203" pitchFamily="34" charset="0"/>
              </a:rPr>
              <a:t>Modelling of Data</a:t>
            </a:r>
          </a:p>
        </p:txBody>
      </p:sp>
      <p:sp>
        <p:nvSpPr>
          <p:cNvPr id="43" name="TextBox 33">
            <a:extLst>
              <a:ext uri="{FF2B5EF4-FFF2-40B4-BE49-F238E27FC236}">
                <a16:creationId xmlns:a16="http://schemas.microsoft.com/office/drawing/2014/main" id="{03CB8517-52BA-F789-D56F-8BA160981A6B}"/>
              </a:ext>
            </a:extLst>
          </p:cNvPr>
          <p:cNvSpPr txBox="1"/>
          <p:nvPr/>
        </p:nvSpPr>
        <p:spPr>
          <a:xfrm>
            <a:off x="9536291" y="5944827"/>
            <a:ext cx="7881704" cy="1058751"/>
          </a:xfrm>
          <a:prstGeom prst="rect">
            <a:avLst/>
          </a:prstGeom>
        </p:spPr>
        <p:txBody>
          <a:bodyPr wrap="square" lIns="0" tIns="0" rIns="0" bIns="0" rtlCol="0" anchor="t">
            <a:spAutoFit/>
          </a:bodyPr>
          <a:lstStyle/>
          <a:p>
            <a:pPr>
              <a:lnSpc>
                <a:spcPts val="9600"/>
              </a:lnSpc>
            </a:pPr>
            <a:r>
              <a:rPr lang="en-US" sz="4000" spc="-80" dirty="0">
                <a:solidFill>
                  <a:srgbClr val="FFFFFF"/>
                </a:solidFill>
                <a:latin typeface="Graphik Regular" panose="020B0503030202060203" pitchFamily="34" charset="0"/>
              </a:rPr>
              <a:t>Data Analysis</a:t>
            </a:r>
          </a:p>
        </p:txBody>
      </p:sp>
      <p:sp>
        <p:nvSpPr>
          <p:cNvPr id="44" name="TextBox 33">
            <a:extLst>
              <a:ext uri="{FF2B5EF4-FFF2-40B4-BE49-F238E27FC236}">
                <a16:creationId xmlns:a16="http://schemas.microsoft.com/office/drawing/2014/main" id="{C60A5B8C-E35E-206C-129E-744708C08443}"/>
              </a:ext>
            </a:extLst>
          </p:cNvPr>
          <p:cNvSpPr txBox="1"/>
          <p:nvPr/>
        </p:nvSpPr>
        <p:spPr>
          <a:xfrm>
            <a:off x="11425954" y="7606172"/>
            <a:ext cx="6642545" cy="1058751"/>
          </a:xfrm>
          <a:prstGeom prst="rect">
            <a:avLst/>
          </a:prstGeom>
        </p:spPr>
        <p:txBody>
          <a:bodyPr lIns="0" tIns="0" rIns="0" bIns="0" rtlCol="0" anchor="t">
            <a:spAutoFit/>
          </a:bodyPr>
          <a:lstStyle/>
          <a:p>
            <a:pPr>
              <a:lnSpc>
                <a:spcPts val="9600"/>
              </a:lnSpc>
            </a:pPr>
            <a:r>
              <a:rPr lang="en-US" sz="4000" spc="-80" dirty="0">
                <a:solidFill>
                  <a:srgbClr val="FFFFFF"/>
                </a:solidFill>
                <a:latin typeface="Graphik Regular" panose="020B0503030202060203" pitchFamily="34" charset="0"/>
              </a:rPr>
              <a:t>Creating Visualizations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67950" y="0"/>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aphicFrame>
        <p:nvGraphicFramePr>
          <p:cNvPr id="17" name="Chart 16">
            <a:extLst>
              <a:ext uri="{FF2B5EF4-FFF2-40B4-BE49-F238E27FC236}">
                <a16:creationId xmlns:a16="http://schemas.microsoft.com/office/drawing/2014/main" id="{42329527-5964-0A2B-3A7A-5F5AFE507DB5}"/>
              </a:ext>
            </a:extLst>
          </p:cNvPr>
          <p:cNvGraphicFramePr>
            <a:graphicFrameLocks/>
          </p:cNvGraphicFramePr>
          <p:nvPr>
            <p:extLst>
              <p:ext uri="{D42A27DB-BD31-4B8C-83A1-F6EECF244321}">
                <p14:modId xmlns:p14="http://schemas.microsoft.com/office/powerpoint/2010/main" val="3407983966"/>
              </p:ext>
            </p:extLst>
          </p:nvPr>
        </p:nvGraphicFramePr>
        <p:xfrm>
          <a:off x="-1682" y="1485900"/>
          <a:ext cx="9289474" cy="86669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8028B363-189C-3A6E-53AD-7E816DED1351}"/>
              </a:ext>
            </a:extLst>
          </p:cNvPr>
          <p:cNvGraphicFramePr>
            <a:graphicFrameLocks/>
          </p:cNvGraphicFramePr>
          <p:nvPr>
            <p:extLst>
              <p:ext uri="{D42A27DB-BD31-4B8C-83A1-F6EECF244321}">
                <p14:modId xmlns:p14="http://schemas.microsoft.com/office/powerpoint/2010/main" val="2485479627"/>
              </p:ext>
            </p:extLst>
          </p:nvPr>
        </p:nvGraphicFramePr>
        <p:xfrm>
          <a:off x="10058400" y="1714500"/>
          <a:ext cx="7543800" cy="61722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4" name="Group 14"/>
          <p:cNvGrpSpPr/>
          <p:nvPr/>
        </p:nvGrpSpPr>
        <p:grpSpPr>
          <a:xfrm>
            <a:off x="622619" y="-483470"/>
            <a:ext cx="17253775" cy="1074896"/>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1420358" cy="10287000"/>
          </a:xfrm>
          <a:prstGeom prst="rect">
            <a:avLst/>
          </a:prstGeom>
          <a:solidFill>
            <a:srgbClr val="A100FF"/>
          </a:solidFill>
        </p:spPr>
      </p:sp>
      <p:graphicFrame>
        <p:nvGraphicFramePr>
          <p:cNvPr id="29" name="Chart 28">
            <a:extLst>
              <a:ext uri="{FF2B5EF4-FFF2-40B4-BE49-F238E27FC236}">
                <a16:creationId xmlns:a16="http://schemas.microsoft.com/office/drawing/2014/main" id="{D51382EA-9516-DBE5-58A0-BD5A304E6C78}"/>
              </a:ext>
            </a:extLst>
          </p:cNvPr>
          <p:cNvGraphicFramePr>
            <a:graphicFrameLocks/>
          </p:cNvGraphicFramePr>
          <p:nvPr>
            <p:extLst>
              <p:ext uri="{D42A27DB-BD31-4B8C-83A1-F6EECF244321}">
                <p14:modId xmlns:p14="http://schemas.microsoft.com/office/powerpoint/2010/main" val="3267797196"/>
              </p:ext>
            </p:extLst>
          </p:nvPr>
        </p:nvGraphicFramePr>
        <p:xfrm>
          <a:off x="1617812" y="1314248"/>
          <a:ext cx="6642935" cy="76384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 29">
            <a:extLst>
              <a:ext uri="{FF2B5EF4-FFF2-40B4-BE49-F238E27FC236}">
                <a16:creationId xmlns:a16="http://schemas.microsoft.com/office/drawing/2014/main" id="{97A7C495-BFCC-83CE-1902-8C35F4F1A6FF}"/>
              </a:ext>
            </a:extLst>
          </p:cNvPr>
          <p:cNvGraphicFramePr>
            <a:graphicFrameLocks/>
          </p:cNvGraphicFramePr>
          <p:nvPr>
            <p:extLst>
              <p:ext uri="{D42A27DB-BD31-4B8C-83A1-F6EECF244321}">
                <p14:modId xmlns:p14="http://schemas.microsoft.com/office/powerpoint/2010/main" val="1572457042"/>
              </p:ext>
            </p:extLst>
          </p:nvPr>
        </p:nvGraphicFramePr>
        <p:xfrm>
          <a:off x="9719467" y="1602580"/>
          <a:ext cx="7730333" cy="706175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35232" y="-1702469"/>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1380666"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152319D6-CD89-5873-6FBF-5A495C745933}"/>
              </a:ext>
            </a:extLst>
          </p:cNvPr>
          <p:cNvGraphicFramePr>
            <a:graphicFrameLocks/>
          </p:cNvGraphicFramePr>
          <p:nvPr>
            <p:extLst>
              <p:ext uri="{D42A27DB-BD31-4B8C-83A1-F6EECF244321}">
                <p14:modId xmlns:p14="http://schemas.microsoft.com/office/powerpoint/2010/main" val="4184047657"/>
              </p:ext>
            </p:extLst>
          </p:nvPr>
        </p:nvGraphicFramePr>
        <p:xfrm>
          <a:off x="1513734" y="960374"/>
          <a:ext cx="8560464" cy="702023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a:extLst>
              <a:ext uri="{FF2B5EF4-FFF2-40B4-BE49-F238E27FC236}">
                <a16:creationId xmlns:a16="http://schemas.microsoft.com/office/drawing/2014/main" id="{019B6509-AE77-26F5-C75C-F17316537D99}"/>
              </a:ext>
            </a:extLst>
          </p:cNvPr>
          <p:cNvGraphicFramePr>
            <a:graphicFrameLocks/>
          </p:cNvGraphicFramePr>
          <p:nvPr>
            <p:extLst>
              <p:ext uri="{D42A27DB-BD31-4B8C-83A1-F6EECF244321}">
                <p14:modId xmlns:p14="http://schemas.microsoft.com/office/powerpoint/2010/main" val="978096433"/>
              </p:ext>
            </p:extLst>
          </p:nvPr>
        </p:nvGraphicFramePr>
        <p:xfrm>
          <a:off x="10346573" y="1401149"/>
          <a:ext cx="7789028" cy="65794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1150</TotalTime>
  <Words>509</Words>
  <Application>Microsoft Macintosh PowerPoint</Application>
  <PresentationFormat>Custom</PresentationFormat>
  <Paragraphs>91</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Clear Sans Regular Bold</vt:lpstr>
      <vt:lpstr>Georgia</vt:lpstr>
      <vt:lpstr>Calibri</vt:lpstr>
      <vt:lpstr>Graphik Regular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G675</cp:lastModifiedBy>
  <cp:revision>13</cp:revision>
  <dcterms:created xsi:type="dcterms:W3CDTF">2006-08-16T00:00:00Z</dcterms:created>
  <dcterms:modified xsi:type="dcterms:W3CDTF">2023-09-06T20:25:30Z</dcterms:modified>
  <dc:identifier>DAEhDyfaYKE</dc:identifier>
</cp:coreProperties>
</file>